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 showSpecialPlsOnTitleSld="0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</p:sldIdLst>
  <p:sldSz cy="5143500" cx="9144000"/>
  <p:notesSz cx="6858000" cy="9144000"/>
  <p:embeddedFontLst>
    <p:embeddedFont>
      <p:font typeface="Playfair Display"/>
      <p:regular r:id="rId15"/>
      <p:bold r:id="rId16"/>
      <p:italic r:id="rId17"/>
      <p:boldItalic r:id="rId18"/>
    </p:embeddedFont>
    <p:embeddedFont>
      <p:font typeface="Open Sans"/>
      <p:regular r:id="rId19"/>
      <p:bold r:id="rId20"/>
      <p:italic r:id="rId21"/>
      <p:boldItalic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OpenSans-bold.fntdata"/><Relationship Id="rId11" Type="http://schemas.openxmlformats.org/officeDocument/2006/relationships/slide" Target="slides/slide7.xml"/><Relationship Id="rId22" Type="http://schemas.openxmlformats.org/officeDocument/2006/relationships/font" Target="fonts/OpenSans-boldItalic.fntdata"/><Relationship Id="rId10" Type="http://schemas.openxmlformats.org/officeDocument/2006/relationships/slide" Target="slides/slide6.xml"/><Relationship Id="rId21" Type="http://schemas.openxmlformats.org/officeDocument/2006/relationships/font" Target="fonts/OpenSans-italic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PlayfairDisplay-regular.fntdata"/><Relationship Id="rId14" Type="http://schemas.openxmlformats.org/officeDocument/2006/relationships/slide" Target="slides/slide10.xml"/><Relationship Id="rId17" Type="http://schemas.openxmlformats.org/officeDocument/2006/relationships/font" Target="fonts/PlayfairDisplay-italic.fntdata"/><Relationship Id="rId16" Type="http://schemas.openxmlformats.org/officeDocument/2006/relationships/font" Target="fonts/PlayfairDisplay-bold.fntdata"/><Relationship Id="rId5" Type="http://schemas.openxmlformats.org/officeDocument/2006/relationships/slide" Target="slides/slide1.xml"/><Relationship Id="rId19" Type="http://schemas.openxmlformats.org/officeDocument/2006/relationships/font" Target="fonts/OpenSans-regular.fntdata"/><Relationship Id="rId6" Type="http://schemas.openxmlformats.org/officeDocument/2006/relationships/slide" Target="slides/slide2.xml"/><Relationship Id="rId18" Type="http://schemas.openxmlformats.org/officeDocument/2006/relationships/font" Target="fonts/PlayfairDisplay-bold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har char="●"/>
              <a:defRPr sz="1100"/>
            </a:lvl1pPr>
            <a:lvl2pPr lvl="1">
              <a:spcBef>
                <a:spcPts val="0"/>
              </a:spcBef>
              <a:buChar char="○"/>
              <a:defRPr sz="1100"/>
            </a:lvl2pPr>
            <a:lvl3pPr lvl="2">
              <a:spcBef>
                <a:spcPts val="0"/>
              </a:spcBef>
              <a:buChar char="■"/>
              <a:defRPr sz="1100"/>
            </a:lvl3pPr>
            <a:lvl4pPr lvl="3">
              <a:spcBef>
                <a:spcPts val="0"/>
              </a:spcBef>
              <a:buChar char="●"/>
              <a:defRPr sz="1100"/>
            </a:lvl4pPr>
            <a:lvl5pPr lvl="4">
              <a:spcBef>
                <a:spcPts val="0"/>
              </a:spcBef>
              <a:buChar char="○"/>
              <a:defRPr sz="1100"/>
            </a:lvl5pPr>
            <a:lvl6pPr lvl="5">
              <a:spcBef>
                <a:spcPts val="0"/>
              </a:spcBef>
              <a:buChar char="■"/>
              <a:defRPr sz="1100"/>
            </a:lvl6pPr>
            <a:lvl7pPr lvl="6">
              <a:spcBef>
                <a:spcPts val="0"/>
              </a:spcBef>
              <a:buChar char="●"/>
              <a:defRPr sz="1100"/>
            </a:lvl7pPr>
            <a:lvl8pPr lvl="7">
              <a:spcBef>
                <a:spcPts val="0"/>
              </a:spcBef>
              <a:buChar char="○"/>
              <a:defRPr sz="1100"/>
            </a:lvl8pPr>
            <a:lvl9pPr lvl="8">
              <a:spcBef>
                <a:spcPts val="0"/>
              </a:spcBef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Shape 19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Shape 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Shape 9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Shape 9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Shape 1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Shape 1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Shape 1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Shape 1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ig 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Section 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and 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and two 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One column 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in 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ection title and 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Char char="●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●"/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●"/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-GB" sz="1000">
                <a:solidFill>
                  <a:schemeClr val="dk2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Relationship Id="rId4" Type="http://schemas.openxmlformats.org/officeDocument/2006/relationships/image" Target="../media/image9.jpg"/><Relationship Id="rId5" Type="http://schemas.openxmlformats.org/officeDocument/2006/relationships/image" Target="../media/image28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9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8.png"/><Relationship Id="rId7" Type="http://schemas.openxmlformats.org/officeDocument/2006/relationships/image" Target="../media/image10.png"/><Relationship Id="rId8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Relationship Id="rId4" Type="http://schemas.openxmlformats.org/officeDocument/2006/relationships/image" Target="../media/image1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Relationship Id="rId4" Type="http://schemas.openxmlformats.org/officeDocument/2006/relationships/image" Target="../media/image9.jpg"/><Relationship Id="rId11" Type="http://schemas.openxmlformats.org/officeDocument/2006/relationships/image" Target="../media/image26.png"/><Relationship Id="rId10" Type="http://schemas.openxmlformats.org/officeDocument/2006/relationships/image" Target="../media/image32.png"/><Relationship Id="rId12" Type="http://schemas.openxmlformats.org/officeDocument/2006/relationships/image" Target="../media/image27.png"/><Relationship Id="rId9" Type="http://schemas.openxmlformats.org/officeDocument/2006/relationships/image" Target="../media/image19.png"/><Relationship Id="rId5" Type="http://schemas.openxmlformats.org/officeDocument/2006/relationships/image" Target="../media/image11.jpg"/><Relationship Id="rId6" Type="http://schemas.openxmlformats.org/officeDocument/2006/relationships/image" Target="../media/image12.jpg"/><Relationship Id="rId7" Type="http://schemas.openxmlformats.org/officeDocument/2006/relationships/image" Target="../media/image13.jpg"/><Relationship Id="rId8" Type="http://schemas.openxmlformats.org/officeDocument/2006/relationships/image" Target="../media/image17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3.png"/><Relationship Id="rId4" Type="http://schemas.openxmlformats.org/officeDocument/2006/relationships/image" Target="../media/image1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Relationship Id="rId4" Type="http://schemas.openxmlformats.org/officeDocument/2006/relationships/image" Target="../media/image21.png"/><Relationship Id="rId5" Type="http://schemas.openxmlformats.org/officeDocument/2006/relationships/image" Target="../media/image3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0.png"/><Relationship Id="rId4" Type="http://schemas.openxmlformats.org/officeDocument/2006/relationships/image" Target="../media/image18.png"/><Relationship Id="rId11" Type="http://schemas.openxmlformats.org/officeDocument/2006/relationships/image" Target="../media/image35.png"/><Relationship Id="rId10" Type="http://schemas.openxmlformats.org/officeDocument/2006/relationships/image" Target="../media/image30.png"/><Relationship Id="rId12" Type="http://schemas.openxmlformats.org/officeDocument/2006/relationships/image" Target="../media/image34.png"/><Relationship Id="rId9" Type="http://schemas.openxmlformats.org/officeDocument/2006/relationships/image" Target="../media/image33.png"/><Relationship Id="rId5" Type="http://schemas.openxmlformats.org/officeDocument/2006/relationships/image" Target="../media/image22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/>
        </p:nvSpPr>
        <p:spPr>
          <a:xfrm>
            <a:off x="311700" y="431125"/>
            <a:ext cx="8520600" cy="283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-GB" sz="3600">
                <a:latin typeface="Playfair Display"/>
                <a:ea typeface="Playfair Display"/>
                <a:cs typeface="Playfair Display"/>
                <a:sym typeface="Playfair Display"/>
              </a:rPr>
              <a:t>Deliver 1</a:t>
            </a:r>
          </a:p>
          <a:p>
            <a:pPr indent="0" lvl="0" marL="0" rtl="0" algn="ctr">
              <a:spcBef>
                <a:spcPts val="0"/>
              </a:spcBef>
              <a:buNone/>
            </a:pPr>
            <a:r>
              <a:rPr b="1" lang="en-GB" sz="33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Image </a:t>
            </a:r>
            <a:r>
              <a:rPr b="1" lang="en-GB" sz="3300">
                <a:latin typeface="Playfair Display"/>
                <a:ea typeface="Playfair Display"/>
                <a:cs typeface="Playfair Display"/>
                <a:sym typeface="Playfair Display"/>
              </a:rPr>
              <a:t>Inpainting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360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lvl="0" rtl="0" algn="ctr">
              <a:spcBef>
                <a:spcPts val="0"/>
              </a:spcBef>
              <a:buNone/>
            </a:pPr>
            <a:r>
              <a:rPr b="1" lang="en-GB" sz="2000">
                <a:solidFill>
                  <a:srgbClr val="434343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Team 12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i="1" sz="1600">
              <a:solidFill>
                <a:srgbClr val="CC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55" name="Shape 55"/>
          <p:cNvCxnSpPr/>
          <p:nvPr/>
        </p:nvCxnSpPr>
        <p:spPr>
          <a:xfrm>
            <a:off x="1288625" y="2934625"/>
            <a:ext cx="66687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56" name="Shape 56"/>
          <p:cNvSpPr txBox="1"/>
          <p:nvPr/>
        </p:nvSpPr>
        <p:spPr>
          <a:xfrm>
            <a:off x="838200" y="2960575"/>
            <a:ext cx="7615200" cy="49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i="1" lang="en-GB" sz="16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Sergio Sancho &amp;</a:t>
            </a:r>
            <a:r>
              <a:rPr i="1" lang="en-GB" sz="16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 Axel Barroso</a:t>
            </a:r>
          </a:p>
        </p:txBody>
      </p:sp>
      <p:grpSp>
        <p:nvGrpSpPr>
          <p:cNvPr id="57" name="Shape 57"/>
          <p:cNvGrpSpPr/>
          <p:nvPr/>
        </p:nvGrpSpPr>
        <p:grpSpPr>
          <a:xfrm>
            <a:off x="0" y="4112700"/>
            <a:ext cx="9144000" cy="1128625"/>
            <a:chOff x="0" y="4112700"/>
            <a:chExt cx="9144000" cy="1128625"/>
          </a:xfrm>
        </p:grpSpPr>
        <p:sp>
          <p:nvSpPr>
            <p:cNvPr id="58" name="Shape 58"/>
            <p:cNvSpPr/>
            <p:nvPr/>
          </p:nvSpPr>
          <p:spPr>
            <a:xfrm>
              <a:off x="0" y="4249425"/>
              <a:ext cx="9144000" cy="9282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pic>
          <p:nvPicPr>
            <p:cNvPr id="59" name="Shape 5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015375" y="4112700"/>
              <a:ext cx="1128625" cy="11286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0" name="Shape 60"/>
            <p:cNvSpPr txBox="1"/>
            <p:nvPr/>
          </p:nvSpPr>
          <p:spPr>
            <a:xfrm>
              <a:off x="2814975" y="4248075"/>
              <a:ext cx="5191500" cy="92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 algn="r">
                <a:spcBef>
                  <a:spcPts val="0"/>
                </a:spcBef>
                <a:buNone/>
              </a:pPr>
              <a:r>
                <a:rPr b="1" lang="en-GB" sz="1300">
                  <a:solidFill>
                    <a:srgbClr val="434343"/>
                  </a:solidFill>
                  <a:latin typeface="Open Sans"/>
                  <a:ea typeface="Open Sans"/>
                  <a:cs typeface="Open Sans"/>
                  <a:sym typeface="Open Sans"/>
                </a:rPr>
                <a:t>M2</a:t>
              </a:r>
              <a:r>
                <a:rPr lang="en-GB" sz="1300">
                  <a:solidFill>
                    <a:srgbClr val="434343"/>
                  </a:solidFill>
                  <a:latin typeface="Open Sans"/>
                  <a:ea typeface="Open Sans"/>
                  <a:cs typeface="Open Sans"/>
                  <a:sym typeface="Open Sans"/>
                </a:rPr>
                <a:t>: </a:t>
              </a:r>
              <a:r>
                <a:rPr b="1" lang="en-GB" sz="1300">
                  <a:solidFill>
                    <a:srgbClr val="434343"/>
                  </a:solidFill>
                  <a:latin typeface="Open Sans"/>
                  <a:ea typeface="Open Sans"/>
                  <a:cs typeface="Open Sans"/>
                  <a:sym typeface="Open Sans"/>
                </a:rPr>
                <a:t>Optimisation and Inference for Computer Vision</a:t>
              </a:r>
            </a:p>
            <a:p>
              <a:pPr lvl="0" rtl="0" algn="r">
                <a:spcBef>
                  <a:spcPts val="0"/>
                </a:spcBef>
                <a:buNone/>
              </a:pPr>
              <a:r>
                <a:rPr lang="en-GB" sz="1200">
                  <a:solidFill>
                    <a:srgbClr val="434343"/>
                  </a:solidFill>
                  <a:latin typeface="Open Sans"/>
                  <a:ea typeface="Open Sans"/>
                  <a:cs typeface="Open Sans"/>
                  <a:sym typeface="Open Sans"/>
                </a:rPr>
                <a:t>Masters in Computer Vision</a:t>
              </a:r>
            </a:p>
            <a:p>
              <a:pPr lvl="0" rtl="0" algn="r">
                <a:spcBef>
                  <a:spcPts val="0"/>
                </a:spcBef>
                <a:buNone/>
              </a:pPr>
              <a:r>
                <a:t/>
              </a:r>
              <a:endParaRPr sz="12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lvl="0" rtl="0" algn="r">
                <a:spcBef>
                  <a:spcPts val="0"/>
                </a:spcBef>
                <a:buNone/>
              </a:pPr>
              <a:r>
                <a:t/>
              </a:r>
              <a:endParaRPr i="1" sz="10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1" name="Shape 61"/>
            <p:cNvSpPr txBox="1"/>
            <p:nvPr/>
          </p:nvSpPr>
          <p:spPr>
            <a:xfrm>
              <a:off x="6495125" y="4734025"/>
              <a:ext cx="14622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r">
                <a:spcBef>
                  <a:spcPts val="0"/>
                </a:spcBef>
                <a:buNone/>
              </a:pPr>
              <a:r>
                <a:rPr i="1" lang="en-GB" sz="1000">
                  <a:solidFill>
                    <a:srgbClr val="434343"/>
                  </a:solidFill>
                  <a:latin typeface="Open Sans"/>
                  <a:ea typeface="Open Sans"/>
                  <a:cs typeface="Open Sans"/>
                  <a:sym typeface="Open Sans"/>
                </a:rPr>
                <a:t>Universitat Autònoma </a:t>
              </a:r>
            </a:p>
            <a:p>
              <a:pPr lvl="0" rtl="0" algn="r">
                <a:spcBef>
                  <a:spcPts val="0"/>
                </a:spcBef>
                <a:buNone/>
              </a:pPr>
              <a:r>
                <a:rPr i="1" lang="en-GB" sz="1000">
                  <a:solidFill>
                    <a:srgbClr val="434343"/>
                  </a:solidFill>
                  <a:latin typeface="Open Sans"/>
                  <a:ea typeface="Open Sans"/>
                  <a:cs typeface="Open Sans"/>
                  <a:sym typeface="Open Sans"/>
                </a:rPr>
                <a:t>de Barcelona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/>
          <p:nvPr/>
        </p:nvSpPr>
        <p:spPr>
          <a:xfrm>
            <a:off x="152400" y="152400"/>
            <a:ext cx="6710700" cy="9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GB" sz="2500">
                <a:solidFill>
                  <a:srgbClr val="351C75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Optional</a:t>
            </a:r>
            <a:r>
              <a:rPr b="1" lang="en-GB" sz="2500">
                <a:solidFill>
                  <a:srgbClr val="351C75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tasks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-GB" sz="1800">
                <a:solidFill>
                  <a:srgbClr val="351C75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Part II: Solve the problem with an interpolation method</a:t>
            </a:r>
          </a:p>
        </p:txBody>
      </p:sp>
      <p:cxnSp>
        <p:nvCxnSpPr>
          <p:cNvPr id="196" name="Shape 196"/>
          <p:cNvCxnSpPr/>
          <p:nvPr/>
        </p:nvCxnSpPr>
        <p:spPr>
          <a:xfrm flipH="1" rot="10800000">
            <a:off x="602825" y="1029025"/>
            <a:ext cx="7984200" cy="6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97" name="Shape 197"/>
          <p:cNvSpPr txBox="1"/>
          <p:nvPr/>
        </p:nvSpPr>
        <p:spPr>
          <a:xfrm>
            <a:off x="602825" y="991800"/>
            <a:ext cx="7813500" cy="6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just">
              <a:spcBef>
                <a:spcPts val="0"/>
              </a:spcBef>
              <a:buNone/>
            </a:pPr>
            <a:r>
              <a:rPr lang="en-GB"/>
              <a:t>We have solved the problem using an interpolation (another NON variational method). In this slide we describe </a:t>
            </a:r>
            <a:r>
              <a:rPr lang="en-GB"/>
              <a:t>this approach and </a:t>
            </a:r>
            <a:r>
              <a:rPr lang="en-GB"/>
              <a:t>compare the results with the previous technique.</a:t>
            </a:r>
          </a:p>
        </p:txBody>
      </p:sp>
      <p:sp>
        <p:nvSpPr>
          <p:cNvPr id="198" name="Shape 198"/>
          <p:cNvSpPr txBox="1"/>
          <p:nvPr/>
        </p:nvSpPr>
        <p:spPr>
          <a:xfrm>
            <a:off x="602825" y="1781375"/>
            <a:ext cx="992400" cy="3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GB" sz="900"/>
              <a:t>DESCRIPTION</a:t>
            </a:r>
          </a:p>
        </p:txBody>
      </p:sp>
      <p:sp>
        <p:nvSpPr>
          <p:cNvPr id="199" name="Shape 199"/>
          <p:cNvSpPr txBox="1"/>
          <p:nvPr/>
        </p:nvSpPr>
        <p:spPr>
          <a:xfrm>
            <a:off x="602825" y="1975475"/>
            <a:ext cx="7813500" cy="9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just">
              <a:spcBef>
                <a:spcPts val="0"/>
              </a:spcBef>
              <a:buNone/>
            </a:pPr>
            <a:r>
              <a:rPr lang="en-GB"/>
              <a:t>Our algorithm fills the pixels located on the image mask by  linearly  interpolating the intensity value of the neighbor pixels in the image to be restored.</a:t>
            </a:r>
          </a:p>
        </p:txBody>
      </p:sp>
      <p:sp>
        <p:nvSpPr>
          <p:cNvPr id="200" name="Shape 200"/>
          <p:cNvSpPr txBox="1"/>
          <p:nvPr/>
        </p:nvSpPr>
        <p:spPr>
          <a:xfrm>
            <a:off x="602825" y="2570987"/>
            <a:ext cx="908100" cy="4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GB" sz="900"/>
              <a:t>RESULTS</a:t>
            </a:r>
          </a:p>
        </p:txBody>
      </p:sp>
      <p:sp>
        <p:nvSpPr>
          <p:cNvPr id="201" name="Shape 201"/>
          <p:cNvSpPr txBox="1"/>
          <p:nvPr/>
        </p:nvSpPr>
        <p:spPr>
          <a:xfrm>
            <a:off x="2656475" y="2582375"/>
            <a:ext cx="2262900" cy="3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 sz="1200">
                <a:solidFill>
                  <a:srgbClr val="B7B7B7"/>
                </a:solidFill>
              </a:rPr>
              <a:t>Image to be restored</a:t>
            </a:r>
          </a:p>
        </p:txBody>
      </p:sp>
      <p:sp>
        <p:nvSpPr>
          <p:cNvPr id="202" name="Shape 202"/>
          <p:cNvSpPr txBox="1"/>
          <p:nvPr/>
        </p:nvSpPr>
        <p:spPr>
          <a:xfrm>
            <a:off x="4734175" y="2582487"/>
            <a:ext cx="1569300" cy="3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 sz="1200">
                <a:solidFill>
                  <a:srgbClr val="B7B7B7"/>
                </a:solidFill>
              </a:rPr>
              <a:t>Laplacian solution</a:t>
            </a:r>
          </a:p>
        </p:txBody>
      </p:sp>
      <p:sp>
        <p:nvSpPr>
          <p:cNvPr id="203" name="Shape 203"/>
          <p:cNvSpPr txBox="1"/>
          <p:nvPr/>
        </p:nvSpPr>
        <p:spPr>
          <a:xfrm>
            <a:off x="6133525" y="2582375"/>
            <a:ext cx="2262900" cy="3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 sz="1200">
                <a:solidFill>
                  <a:srgbClr val="B7B7B7"/>
                </a:solidFill>
              </a:rPr>
              <a:t>Interpolating solution</a:t>
            </a:r>
          </a:p>
        </p:txBody>
      </p:sp>
      <p:sp>
        <p:nvSpPr>
          <p:cNvPr id="204" name="Shape 204"/>
          <p:cNvSpPr txBox="1"/>
          <p:nvPr/>
        </p:nvSpPr>
        <p:spPr>
          <a:xfrm>
            <a:off x="602825" y="4261775"/>
            <a:ext cx="1058700" cy="3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GB" sz="900"/>
              <a:t>CONCLUSIONS</a:t>
            </a:r>
          </a:p>
        </p:txBody>
      </p:sp>
      <p:sp>
        <p:nvSpPr>
          <p:cNvPr id="205" name="Shape 205"/>
          <p:cNvSpPr txBox="1"/>
          <p:nvPr/>
        </p:nvSpPr>
        <p:spPr>
          <a:xfrm>
            <a:off x="602825" y="4505575"/>
            <a:ext cx="7813500" cy="6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just">
              <a:spcBef>
                <a:spcPts val="0"/>
              </a:spcBef>
              <a:buNone/>
            </a:pPr>
            <a:r>
              <a:rPr lang="en-GB"/>
              <a:t>Laplacian method outperforms the interpolation in terms of visual results.</a:t>
            </a:r>
          </a:p>
        </p:txBody>
      </p:sp>
      <p:pic>
        <p:nvPicPr>
          <p:cNvPr id="206" name="Shape 206"/>
          <p:cNvPicPr preferRelativeResize="0"/>
          <p:nvPr/>
        </p:nvPicPr>
        <p:blipFill rotWithShape="1">
          <a:blip r:embed="rId3">
            <a:alphaModFix/>
          </a:blip>
          <a:srcRect b="12579" l="20728" r="21690" t="3948"/>
          <a:stretch/>
        </p:blipFill>
        <p:spPr>
          <a:xfrm>
            <a:off x="5096525" y="2950462"/>
            <a:ext cx="844600" cy="149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Shape 20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65625" y="2953350"/>
            <a:ext cx="844599" cy="148604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Shape 208"/>
          <p:cNvPicPr preferRelativeResize="0"/>
          <p:nvPr/>
        </p:nvPicPr>
        <p:blipFill rotWithShape="1">
          <a:blip r:embed="rId5">
            <a:alphaModFix/>
          </a:blip>
          <a:srcRect b="13256" l="21648" r="21767" t="4863"/>
          <a:stretch/>
        </p:blipFill>
        <p:spPr>
          <a:xfrm>
            <a:off x="6842725" y="2938952"/>
            <a:ext cx="844600" cy="1489021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Shape 20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/>
          <p:nvPr/>
        </p:nvSpPr>
        <p:spPr>
          <a:xfrm>
            <a:off x="228600" y="76200"/>
            <a:ext cx="6710700" cy="79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GB" sz="2500">
                <a:solidFill>
                  <a:srgbClr val="351C75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Summary</a:t>
            </a:r>
          </a:p>
        </p:txBody>
      </p:sp>
      <p:sp>
        <p:nvSpPr>
          <p:cNvPr id="67" name="Shape 67"/>
          <p:cNvSpPr txBox="1"/>
          <p:nvPr/>
        </p:nvSpPr>
        <p:spPr>
          <a:xfrm>
            <a:off x="293425" y="970800"/>
            <a:ext cx="7248300" cy="39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GB" sz="1800">
                <a:solidFill>
                  <a:srgbClr val="351C75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Mandatory tasks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-GB" sz="1800">
                <a:solidFill>
                  <a:srgbClr val="351C75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	</a:t>
            </a:r>
            <a:r>
              <a:rPr b="1" lang="en-GB" sz="1800">
                <a:solidFill>
                  <a:srgbClr val="674EA7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Part I: Write the Euler Lagrange Equation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-GB" sz="1800">
                <a:solidFill>
                  <a:srgbClr val="674EA7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	Part II: Numerically solve the equation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-GB" sz="1800">
                <a:solidFill>
                  <a:srgbClr val="674EA7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	Part III: Test with given Images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1800">
              <a:solidFill>
                <a:srgbClr val="351C75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1800">
              <a:solidFill>
                <a:srgbClr val="351C75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lvl="0" rtl="0">
              <a:spcBef>
                <a:spcPts val="0"/>
              </a:spcBef>
              <a:buNone/>
            </a:pPr>
            <a:r>
              <a:rPr b="1" lang="en-GB" sz="1800">
                <a:solidFill>
                  <a:srgbClr val="351C75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Optional tasks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-GB" sz="1800">
                <a:solidFill>
                  <a:srgbClr val="351C75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	</a:t>
            </a:r>
            <a:r>
              <a:rPr b="1" lang="en-GB" sz="1800">
                <a:solidFill>
                  <a:srgbClr val="674EA7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Part I: Test with other images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-GB" sz="1800">
                <a:solidFill>
                  <a:srgbClr val="674EA7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	Part II: Solve the problem with an interpolation method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-GB" sz="1800">
                <a:solidFill>
                  <a:srgbClr val="674EA7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	Part III: Extension to color images</a:t>
            </a:r>
          </a:p>
        </p:txBody>
      </p:sp>
      <p:cxnSp>
        <p:nvCxnSpPr>
          <p:cNvPr id="68" name="Shape 68"/>
          <p:cNvCxnSpPr/>
          <p:nvPr/>
        </p:nvCxnSpPr>
        <p:spPr>
          <a:xfrm>
            <a:off x="189750" y="787200"/>
            <a:ext cx="8646000" cy="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69" name="Shape 6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/>
          <p:nvPr/>
        </p:nvSpPr>
        <p:spPr>
          <a:xfrm>
            <a:off x="152400" y="152400"/>
            <a:ext cx="6710700" cy="9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GB" sz="2500">
                <a:solidFill>
                  <a:srgbClr val="351C75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Mandatory tasks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-GB" sz="1800">
                <a:solidFill>
                  <a:srgbClr val="351C75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Part I: Write the Euler Lagrange Equation</a:t>
            </a:r>
          </a:p>
        </p:txBody>
      </p:sp>
      <p:cxnSp>
        <p:nvCxnSpPr>
          <p:cNvPr id="75" name="Shape 75"/>
          <p:cNvCxnSpPr/>
          <p:nvPr/>
        </p:nvCxnSpPr>
        <p:spPr>
          <a:xfrm flipH="1" rot="10800000">
            <a:off x="602825" y="1105225"/>
            <a:ext cx="7984200" cy="6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76" name="Shape 76"/>
          <p:cNvSpPr txBox="1"/>
          <p:nvPr/>
        </p:nvSpPr>
        <p:spPr>
          <a:xfrm>
            <a:off x="669300" y="1393750"/>
            <a:ext cx="7805400" cy="36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The goal of this week is get an idea about the optimization problem. We were ask to solve this problem </a:t>
            </a:r>
            <a:r>
              <a:rPr lang="en-GB"/>
              <a:t>through</a:t>
            </a:r>
            <a:r>
              <a:rPr lang="en-GB"/>
              <a:t> a given example, the inpainting paradigm. As we know, the inpainting solution </a:t>
            </a:r>
            <a:r>
              <a:rPr i="1" lang="en-GB"/>
              <a:t>u </a:t>
            </a:r>
            <a:r>
              <a:rPr lang="en-GB"/>
              <a:t>can be found as the minimum of:</a:t>
            </a:r>
            <a:br>
              <a:rPr lang="en-GB"/>
            </a:br>
            <a:br>
              <a:rPr lang="en-GB"/>
            </a:br>
            <a:br>
              <a:rPr lang="en-GB"/>
            </a:br>
            <a:br>
              <a:rPr lang="en-GB"/>
            </a:br>
            <a:br>
              <a:rPr lang="en-GB"/>
            </a:br>
            <a:r>
              <a:rPr lang="en-GB"/>
              <a:t>We also know that after some assumptions over the function and for the derivatives, if function </a:t>
            </a:r>
            <a:r>
              <a:rPr i="1" lang="en-GB"/>
              <a:t>u</a:t>
            </a:r>
            <a:r>
              <a:rPr lang="en-GB"/>
              <a:t> is a extremum of </a:t>
            </a:r>
            <a:r>
              <a:rPr i="1" lang="en-GB"/>
              <a:t>J(u)</a:t>
            </a:r>
            <a:r>
              <a:rPr lang="en-GB"/>
              <a:t>, then </a:t>
            </a:r>
            <a:r>
              <a:rPr i="1" lang="en-GB"/>
              <a:t>u</a:t>
            </a:r>
            <a:r>
              <a:rPr lang="en-GB"/>
              <a:t> is solution of the Euler-Lagrange (partial) differential equation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br>
              <a:rPr lang="en-GB"/>
            </a:br>
            <a:r>
              <a:rPr lang="en-GB"/>
              <a:t>We used the Spatial Gradient for the calculus of the Laplace’s Equation.</a:t>
            </a:r>
            <a:br>
              <a:rPr lang="en-GB"/>
            </a:br>
            <a:br>
              <a:rPr lang="en-GB"/>
            </a:br>
          </a:p>
        </p:txBody>
      </p:sp>
      <p:pic>
        <p:nvPicPr>
          <p:cNvPr id="77" name="Shape 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3625" y="2007549"/>
            <a:ext cx="2376749" cy="850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Shape 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72887" y="3454675"/>
            <a:ext cx="1398225" cy="448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Shape 7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77300" y="4387325"/>
            <a:ext cx="605750" cy="342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Shape 8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51875" y="4387325"/>
            <a:ext cx="1085575" cy="342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Shape 8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24200" y="4401625"/>
            <a:ext cx="1085575" cy="342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Shape 8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671650" y="4406375"/>
            <a:ext cx="758375" cy="342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Shape 8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168850" y="4463200"/>
            <a:ext cx="383199" cy="22925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Shape 84"/>
          <p:cNvSpPr txBox="1"/>
          <p:nvPr/>
        </p:nvSpPr>
        <p:spPr>
          <a:xfrm>
            <a:off x="2578475" y="4434950"/>
            <a:ext cx="234600" cy="4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1000"/>
              <a:t>=</a:t>
            </a:r>
          </a:p>
        </p:txBody>
      </p:sp>
      <p:sp>
        <p:nvSpPr>
          <p:cNvPr id="85" name="Shape 85"/>
          <p:cNvSpPr txBox="1"/>
          <p:nvPr/>
        </p:nvSpPr>
        <p:spPr>
          <a:xfrm>
            <a:off x="5637575" y="4373525"/>
            <a:ext cx="234600" cy="4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1200"/>
              <a:t>+</a:t>
            </a:r>
          </a:p>
        </p:txBody>
      </p:sp>
      <p:sp>
        <p:nvSpPr>
          <p:cNvPr id="86" name="Shape 86"/>
          <p:cNvSpPr txBox="1"/>
          <p:nvPr/>
        </p:nvSpPr>
        <p:spPr>
          <a:xfrm>
            <a:off x="3437050" y="4406375"/>
            <a:ext cx="234600" cy="4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1200"/>
              <a:t>+</a:t>
            </a:r>
          </a:p>
        </p:txBody>
      </p:sp>
      <p:sp>
        <p:nvSpPr>
          <p:cNvPr id="87" name="Shape 8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/>
          <p:nvPr/>
        </p:nvSpPr>
        <p:spPr>
          <a:xfrm>
            <a:off x="152400" y="152400"/>
            <a:ext cx="6710700" cy="9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GB" sz="2500">
                <a:solidFill>
                  <a:srgbClr val="351C75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Mandatory tasks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-GB" sz="1800">
                <a:solidFill>
                  <a:srgbClr val="351C75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Part II: Numerically solve the equation</a:t>
            </a:r>
          </a:p>
        </p:txBody>
      </p:sp>
      <p:cxnSp>
        <p:nvCxnSpPr>
          <p:cNvPr id="93" name="Shape 93"/>
          <p:cNvCxnSpPr/>
          <p:nvPr/>
        </p:nvCxnSpPr>
        <p:spPr>
          <a:xfrm flipH="1" rot="10800000">
            <a:off x="602825" y="1029025"/>
            <a:ext cx="7984200" cy="6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94" name="Shape 94"/>
          <p:cNvSpPr txBox="1"/>
          <p:nvPr/>
        </p:nvSpPr>
        <p:spPr>
          <a:xfrm>
            <a:off x="669300" y="1012750"/>
            <a:ext cx="78054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 </a:t>
            </a:r>
            <a:br>
              <a:rPr lang="en-GB"/>
            </a:br>
            <a:br>
              <a:rPr lang="en-GB"/>
            </a:br>
          </a:p>
        </p:txBody>
      </p:sp>
      <p:pic>
        <p:nvPicPr>
          <p:cNvPr id="95" name="Shape 95"/>
          <p:cNvPicPr preferRelativeResize="0"/>
          <p:nvPr/>
        </p:nvPicPr>
        <p:blipFill rotWithShape="1">
          <a:blip r:embed="rId3">
            <a:alphaModFix/>
          </a:blip>
          <a:srcRect b="9799" l="23981" r="29079" t="20745"/>
          <a:stretch/>
        </p:blipFill>
        <p:spPr>
          <a:xfrm>
            <a:off x="2345425" y="1220399"/>
            <a:ext cx="4292248" cy="3570524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Shape 96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/>
          <p:nvPr/>
        </p:nvSpPr>
        <p:spPr>
          <a:xfrm>
            <a:off x="3228875" y="4254625"/>
            <a:ext cx="5489400" cy="435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2" name="Shape 102"/>
          <p:cNvSpPr txBox="1"/>
          <p:nvPr/>
        </p:nvSpPr>
        <p:spPr>
          <a:xfrm>
            <a:off x="152400" y="152400"/>
            <a:ext cx="6710700" cy="9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GB" sz="2500">
                <a:solidFill>
                  <a:srgbClr val="351C75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Mandatory tasks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-GB" sz="1800">
                <a:solidFill>
                  <a:srgbClr val="351C75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Part II: Numerically solve the equation</a:t>
            </a:r>
          </a:p>
        </p:txBody>
      </p:sp>
      <p:cxnSp>
        <p:nvCxnSpPr>
          <p:cNvPr id="103" name="Shape 103"/>
          <p:cNvCxnSpPr/>
          <p:nvPr/>
        </p:nvCxnSpPr>
        <p:spPr>
          <a:xfrm flipH="1" rot="10800000">
            <a:off x="602825" y="1029025"/>
            <a:ext cx="7984200" cy="6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04" name="Shape 104"/>
          <p:cNvSpPr txBox="1"/>
          <p:nvPr/>
        </p:nvSpPr>
        <p:spPr>
          <a:xfrm>
            <a:off x="843200" y="2082050"/>
            <a:ext cx="3735900" cy="4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5" name="Shape 105"/>
          <p:cNvSpPr/>
          <p:nvPr/>
        </p:nvSpPr>
        <p:spPr>
          <a:xfrm>
            <a:off x="3245650" y="2235000"/>
            <a:ext cx="1721100" cy="1431000"/>
          </a:xfrm>
          <a:prstGeom prst="bracketPair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6" name="Shape 106"/>
          <p:cNvSpPr txBox="1"/>
          <p:nvPr/>
        </p:nvSpPr>
        <p:spPr>
          <a:xfrm>
            <a:off x="602825" y="991800"/>
            <a:ext cx="7813500" cy="9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just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rPr lang="en-GB"/>
              <a:t>We solved the Inpainting problem using differential equations (Laplace’s equation) with Dirichlet boundary conditions for continuity. We represented the problem as a systems of linear equations, Ax=b for x, being x and b</a:t>
            </a:r>
            <a:r>
              <a:rPr lang="en-GB">
                <a:solidFill>
                  <a:schemeClr val="dk1"/>
                </a:solidFill>
              </a:rPr>
              <a:t> column vectors, </a:t>
            </a:r>
            <a:r>
              <a:rPr lang="en-GB"/>
              <a:t>the restored image and the image to be restored, respectively.</a:t>
            </a:r>
          </a:p>
        </p:txBody>
      </p:sp>
      <p:sp>
        <p:nvSpPr>
          <p:cNvPr id="107" name="Shape 107"/>
          <p:cNvSpPr txBox="1"/>
          <p:nvPr/>
        </p:nvSpPr>
        <p:spPr>
          <a:xfrm>
            <a:off x="3245625" y="3666000"/>
            <a:ext cx="1721100" cy="4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GB" sz="900"/>
              <a:t>m, m</a:t>
            </a:r>
          </a:p>
        </p:txBody>
      </p:sp>
      <p:sp>
        <p:nvSpPr>
          <p:cNvPr id="108" name="Shape 108"/>
          <p:cNvSpPr/>
          <p:nvPr/>
        </p:nvSpPr>
        <p:spPr>
          <a:xfrm>
            <a:off x="5367050" y="2235000"/>
            <a:ext cx="420300" cy="1431000"/>
          </a:xfrm>
          <a:prstGeom prst="bracketPair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9" name="Shape 109"/>
          <p:cNvSpPr txBox="1"/>
          <p:nvPr/>
        </p:nvSpPr>
        <p:spPr>
          <a:xfrm>
            <a:off x="5367050" y="3666000"/>
            <a:ext cx="420300" cy="4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 sz="900"/>
              <a:t>m,1</a:t>
            </a:r>
          </a:p>
        </p:txBody>
      </p:sp>
      <p:sp>
        <p:nvSpPr>
          <p:cNvPr id="110" name="Shape 110"/>
          <p:cNvSpPr txBox="1"/>
          <p:nvPr/>
        </p:nvSpPr>
        <p:spPr>
          <a:xfrm>
            <a:off x="729475" y="4025700"/>
            <a:ext cx="15210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sz="1000"/>
              <a:t>Where </a:t>
            </a:r>
          </a:p>
          <a:p>
            <a:pPr lvl="0">
              <a:spcBef>
                <a:spcPts val="0"/>
              </a:spcBef>
              <a:buNone/>
            </a:pPr>
            <a:r>
              <a:rPr lang="en-GB" sz="1000"/>
              <a:t>m = w·h, </a:t>
            </a:r>
          </a:p>
          <a:p>
            <a:pPr lvl="0">
              <a:spcBef>
                <a:spcPts val="0"/>
              </a:spcBef>
              <a:buNone/>
            </a:pPr>
            <a:r>
              <a:rPr lang="en-GB" sz="1000"/>
              <a:t>h</a:t>
            </a:r>
            <a:r>
              <a:rPr lang="en-GB" sz="1000"/>
              <a:t> = </a:t>
            </a:r>
            <a:r>
              <a:rPr lang="en-GB" sz="1000">
                <a:solidFill>
                  <a:schemeClr val="dk1"/>
                </a:solidFill>
              </a:rPr>
              <a:t>(Img_rows+2),</a:t>
            </a:r>
          </a:p>
          <a:p>
            <a:pPr lvl="0">
              <a:spcBef>
                <a:spcPts val="0"/>
              </a:spcBef>
              <a:buNone/>
            </a:pPr>
            <a:r>
              <a:rPr lang="en-GB" sz="1000">
                <a:solidFill>
                  <a:schemeClr val="dk1"/>
                </a:solidFill>
              </a:rPr>
              <a:t>w = (Img_cols+2)</a:t>
            </a:r>
          </a:p>
        </p:txBody>
      </p:sp>
      <p:sp>
        <p:nvSpPr>
          <p:cNvPr id="111" name="Shape 111"/>
          <p:cNvSpPr txBox="1"/>
          <p:nvPr/>
        </p:nvSpPr>
        <p:spPr>
          <a:xfrm>
            <a:off x="5787350" y="2732550"/>
            <a:ext cx="686400" cy="4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GB" sz="1800"/>
              <a:t>=</a:t>
            </a:r>
          </a:p>
        </p:txBody>
      </p:sp>
      <p:sp>
        <p:nvSpPr>
          <p:cNvPr id="112" name="Shape 112"/>
          <p:cNvSpPr txBox="1"/>
          <p:nvPr/>
        </p:nvSpPr>
        <p:spPr>
          <a:xfrm>
            <a:off x="6738025" y="3666000"/>
            <a:ext cx="1721100" cy="4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 sz="900"/>
              <a:t>Img_rows</a:t>
            </a:r>
            <a:r>
              <a:rPr lang="en-GB" sz="900"/>
              <a:t>, Img_cols</a:t>
            </a:r>
          </a:p>
        </p:txBody>
      </p:sp>
      <p:cxnSp>
        <p:nvCxnSpPr>
          <p:cNvPr id="113" name="Shape 113"/>
          <p:cNvCxnSpPr/>
          <p:nvPr/>
        </p:nvCxnSpPr>
        <p:spPr>
          <a:xfrm>
            <a:off x="6146875" y="3168450"/>
            <a:ext cx="0" cy="11034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14" name="Shape 114"/>
          <p:cNvSpPr txBox="1"/>
          <p:nvPr/>
        </p:nvSpPr>
        <p:spPr>
          <a:xfrm>
            <a:off x="3228925" y="4254625"/>
            <a:ext cx="5489400" cy="4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GB"/>
              <a:t>Reshape m,1 to w, h and eliminate the ghost boundaries.</a:t>
            </a:r>
          </a:p>
        </p:txBody>
      </p:sp>
      <p:pic>
        <p:nvPicPr>
          <p:cNvPr descr="image6_restored.png" id="115" name="Shape 115"/>
          <p:cNvPicPr preferRelativeResize="0"/>
          <p:nvPr/>
        </p:nvPicPr>
        <p:blipFill rotWithShape="1">
          <a:blip r:embed="rId3">
            <a:alphaModFix/>
          </a:blip>
          <a:srcRect b="12063" l="9487" r="9632" t="3931"/>
          <a:stretch/>
        </p:blipFill>
        <p:spPr>
          <a:xfrm>
            <a:off x="6473800" y="2235000"/>
            <a:ext cx="2245431" cy="14309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egro.png" id="116" name="Shape 1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5724" y="2221649"/>
            <a:ext cx="2262812" cy="144435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Shape 117"/>
          <p:cNvSpPr txBox="1"/>
          <p:nvPr/>
        </p:nvSpPr>
        <p:spPr>
          <a:xfrm>
            <a:off x="932975" y="3666000"/>
            <a:ext cx="1721100" cy="4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 sz="900"/>
              <a:t>Img_rows, Img_cols</a:t>
            </a:r>
          </a:p>
        </p:txBody>
      </p:sp>
      <p:sp>
        <p:nvSpPr>
          <p:cNvPr id="118" name="Shape 118"/>
          <p:cNvSpPr txBox="1"/>
          <p:nvPr/>
        </p:nvSpPr>
        <p:spPr>
          <a:xfrm>
            <a:off x="3245625" y="1854000"/>
            <a:ext cx="1721100" cy="14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GB" sz="1800">
                <a:solidFill>
                  <a:srgbClr val="B7B7B7"/>
                </a:solidFill>
              </a:rPr>
              <a:t>A</a:t>
            </a:r>
          </a:p>
        </p:txBody>
      </p:sp>
      <p:sp>
        <p:nvSpPr>
          <p:cNvPr id="119" name="Shape 119"/>
          <p:cNvSpPr txBox="1"/>
          <p:nvPr/>
        </p:nvSpPr>
        <p:spPr>
          <a:xfrm>
            <a:off x="5366900" y="1834650"/>
            <a:ext cx="420300" cy="14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 sz="1800">
                <a:solidFill>
                  <a:srgbClr val="B7B7B7"/>
                </a:solidFill>
              </a:rPr>
              <a:t>b</a:t>
            </a:r>
          </a:p>
        </p:txBody>
      </p:sp>
      <p:sp>
        <p:nvSpPr>
          <p:cNvPr id="120" name="Shape 120"/>
          <p:cNvSpPr txBox="1"/>
          <p:nvPr/>
        </p:nvSpPr>
        <p:spPr>
          <a:xfrm>
            <a:off x="703950" y="1834650"/>
            <a:ext cx="2262900" cy="145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 sz="1800">
                <a:solidFill>
                  <a:srgbClr val="B7B7B7"/>
                </a:solidFill>
              </a:rPr>
              <a:t>Input image</a:t>
            </a:r>
          </a:p>
        </p:txBody>
      </p:sp>
      <p:sp>
        <p:nvSpPr>
          <p:cNvPr id="121" name="Shape 121"/>
          <p:cNvSpPr txBox="1"/>
          <p:nvPr/>
        </p:nvSpPr>
        <p:spPr>
          <a:xfrm>
            <a:off x="6465075" y="1854000"/>
            <a:ext cx="2262900" cy="144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 sz="1800">
                <a:solidFill>
                  <a:srgbClr val="B7B7B7"/>
                </a:solidFill>
              </a:rPr>
              <a:t>Output image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B7B7B7"/>
              </a:solidFill>
            </a:endParaRPr>
          </a:p>
        </p:txBody>
      </p:sp>
      <p:sp>
        <p:nvSpPr>
          <p:cNvPr id="122" name="Shape 122"/>
          <p:cNvSpPr txBox="1"/>
          <p:nvPr/>
        </p:nvSpPr>
        <p:spPr>
          <a:xfrm>
            <a:off x="4966725" y="2732550"/>
            <a:ext cx="420300" cy="4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 sz="1800"/>
              <a:t>\</a:t>
            </a:r>
          </a:p>
        </p:txBody>
      </p:sp>
      <p:sp>
        <p:nvSpPr>
          <p:cNvPr id="123" name="Shape 123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 txBox="1"/>
          <p:nvPr/>
        </p:nvSpPr>
        <p:spPr>
          <a:xfrm>
            <a:off x="152400" y="152400"/>
            <a:ext cx="6710700" cy="9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GB" sz="2500">
                <a:solidFill>
                  <a:srgbClr val="351C75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Mandatory tasks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-GB" sz="1800">
                <a:solidFill>
                  <a:srgbClr val="351C75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Part III: Test with the given images. </a:t>
            </a:r>
            <a:r>
              <a:rPr b="1" lang="en-GB" sz="1800">
                <a:solidFill>
                  <a:srgbClr val="351C75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Black &amp; White Images </a:t>
            </a:r>
          </a:p>
        </p:txBody>
      </p:sp>
      <p:cxnSp>
        <p:nvCxnSpPr>
          <p:cNvPr id="129" name="Shape 129"/>
          <p:cNvCxnSpPr/>
          <p:nvPr/>
        </p:nvCxnSpPr>
        <p:spPr>
          <a:xfrm>
            <a:off x="579900" y="1068600"/>
            <a:ext cx="7897500" cy="15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none"/>
          </a:ln>
        </p:spPr>
      </p:cxnSp>
      <p:pic>
        <p:nvPicPr>
          <p:cNvPr id="130" name="Shape 130"/>
          <p:cNvPicPr preferRelativeResize="0"/>
          <p:nvPr/>
        </p:nvPicPr>
        <p:blipFill rotWithShape="1">
          <a:blip r:embed="rId3">
            <a:alphaModFix/>
          </a:blip>
          <a:srcRect b="12579" l="20728" r="21690" t="3948"/>
          <a:stretch/>
        </p:blipFill>
        <p:spPr>
          <a:xfrm>
            <a:off x="541625" y="3547925"/>
            <a:ext cx="844600" cy="149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Shape 1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1625" y="1338187"/>
            <a:ext cx="844599" cy="14860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Shape 1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31700" y="1639862"/>
            <a:ext cx="1569250" cy="882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Shape 1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46425" y="1639862"/>
            <a:ext cx="1569250" cy="8827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Shape 1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261150" y="1639874"/>
            <a:ext cx="1569250" cy="8827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Shape 13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075874" y="1639874"/>
            <a:ext cx="1569250" cy="88270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6" name="Shape 136"/>
          <p:cNvCxnSpPr/>
          <p:nvPr/>
        </p:nvCxnSpPr>
        <p:spPr>
          <a:xfrm>
            <a:off x="205650" y="3194825"/>
            <a:ext cx="8646000" cy="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37" name="Shape 137"/>
          <p:cNvSpPr txBox="1"/>
          <p:nvPr/>
        </p:nvSpPr>
        <p:spPr>
          <a:xfrm>
            <a:off x="3777000" y="1137037"/>
            <a:ext cx="908100" cy="4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b="1" lang="en-GB" sz="800"/>
              <a:t>BEFORE</a:t>
            </a:r>
          </a:p>
        </p:txBody>
      </p:sp>
      <p:sp>
        <p:nvSpPr>
          <p:cNvPr id="138" name="Shape 138"/>
          <p:cNvSpPr txBox="1"/>
          <p:nvPr/>
        </p:nvSpPr>
        <p:spPr>
          <a:xfrm>
            <a:off x="3777000" y="3300146"/>
            <a:ext cx="9081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-GB" sz="800"/>
              <a:t>AFTER</a:t>
            </a:r>
          </a:p>
        </p:txBody>
      </p:sp>
      <p:pic>
        <p:nvPicPr>
          <p:cNvPr id="139" name="Shape 139"/>
          <p:cNvPicPr preferRelativeResize="0"/>
          <p:nvPr/>
        </p:nvPicPr>
        <p:blipFill rotWithShape="1">
          <a:blip r:embed="rId9">
            <a:alphaModFix/>
          </a:blip>
          <a:srcRect b="20707" l="15045" r="15427" t="7293"/>
          <a:stretch/>
        </p:blipFill>
        <p:spPr>
          <a:xfrm>
            <a:off x="1636250" y="3852475"/>
            <a:ext cx="1560150" cy="88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Shape 140"/>
          <p:cNvPicPr preferRelativeResize="0"/>
          <p:nvPr/>
        </p:nvPicPr>
        <p:blipFill rotWithShape="1">
          <a:blip r:embed="rId10">
            <a:alphaModFix/>
          </a:blip>
          <a:srcRect b="15123" l="10715" r="10950" t="5322"/>
          <a:stretch/>
        </p:blipFill>
        <p:spPr>
          <a:xfrm>
            <a:off x="3446425" y="3854849"/>
            <a:ext cx="1569250" cy="8779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Shape 141"/>
          <p:cNvPicPr preferRelativeResize="0"/>
          <p:nvPr/>
        </p:nvPicPr>
        <p:blipFill rotWithShape="1">
          <a:blip r:embed="rId11">
            <a:alphaModFix/>
          </a:blip>
          <a:srcRect b="15202" l="10770" r="10896" t="5242"/>
          <a:stretch/>
        </p:blipFill>
        <p:spPr>
          <a:xfrm>
            <a:off x="5261150" y="3867075"/>
            <a:ext cx="1569250" cy="8779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Shape 142"/>
          <p:cNvPicPr preferRelativeResize="0"/>
          <p:nvPr/>
        </p:nvPicPr>
        <p:blipFill rotWithShape="1">
          <a:blip r:embed="rId12">
            <a:alphaModFix/>
          </a:blip>
          <a:srcRect b="15019" l="10646" r="11131" t="5006"/>
          <a:stretch/>
        </p:blipFill>
        <p:spPr>
          <a:xfrm>
            <a:off x="7075875" y="3851912"/>
            <a:ext cx="1569250" cy="88380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Shape 143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/>
          <p:nvPr/>
        </p:nvSpPr>
        <p:spPr>
          <a:xfrm>
            <a:off x="152400" y="152400"/>
            <a:ext cx="6710700" cy="9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GB" sz="2500">
                <a:solidFill>
                  <a:srgbClr val="351C75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Mandatory tasks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-GB" sz="1800">
                <a:solidFill>
                  <a:srgbClr val="351C75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Part III: Test with the given images. Challenge Image</a:t>
            </a:r>
          </a:p>
        </p:txBody>
      </p:sp>
      <p:cxnSp>
        <p:nvCxnSpPr>
          <p:cNvPr id="149" name="Shape 149"/>
          <p:cNvCxnSpPr/>
          <p:nvPr/>
        </p:nvCxnSpPr>
        <p:spPr>
          <a:xfrm>
            <a:off x="579900" y="1068600"/>
            <a:ext cx="7897500" cy="15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none"/>
          </a:ln>
        </p:spPr>
      </p:cxnSp>
      <p:pic>
        <p:nvPicPr>
          <p:cNvPr id="150" name="Shape 150"/>
          <p:cNvPicPr preferRelativeResize="0"/>
          <p:nvPr/>
        </p:nvPicPr>
        <p:blipFill rotWithShape="1">
          <a:blip r:embed="rId3">
            <a:alphaModFix/>
          </a:blip>
          <a:srcRect b="11912" l="9456" r="9722" t="4018"/>
          <a:stretch/>
        </p:blipFill>
        <p:spPr>
          <a:xfrm>
            <a:off x="5467824" y="1868800"/>
            <a:ext cx="3230098" cy="20617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egro.png" id="151" name="Shape 1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1425" y="1868800"/>
            <a:ext cx="3230100" cy="206175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2" name="Shape 152"/>
          <p:cNvCxnSpPr/>
          <p:nvPr/>
        </p:nvCxnSpPr>
        <p:spPr>
          <a:xfrm>
            <a:off x="4022700" y="2899687"/>
            <a:ext cx="1011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53" name="Shape 153"/>
          <p:cNvSpPr txBox="1"/>
          <p:nvPr/>
        </p:nvSpPr>
        <p:spPr>
          <a:xfrm>
            <a:off x="1333775" y="1432900"/>
            <a:ext cx="1325400" cy="4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-GB" sz="800"/>
              <a:t>1% of information</a:t>
            </a:r>
          </a:p>
        </p:txBody>
      </p:sp>
      <p:sp>
        <p:nvSpPr>
          <p:cNvPr id="154" name="Shape 15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 txBox="1"/>
          <p:nvPr/>
        </p:nvSpPr>
        <p:spPr>
          <a:xfrm>
            <a:off x="152400" y="152400"/>
            <a:ext cx="6710700" cy="9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GB" sz="2500">
                <a:solidFill>
                  <a:srgbClr val="351C75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Mandatory tasks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-GB" sz="1800">
                <a:solidFill>
                  <a:srgbClr val="351C75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Part III: Test with the given images. Goal Image</a:t>
            </a:r>
          </a:p>
        </p:txBody>
      </p:sp>
      <p:cxnSp>
        <p:nvCxnSpPr>
          <p:cNvPr id="160" name="Shape 160"/>
          <p:cNvCxnSpPr/>
          <p:nvPr/>
        </p:nvCxnSpPr>
        <p:spPr>
          <a:xfrm>
            <a:off x="579900" y="1068600"/>
            <a:ext cx="7767900" cy="81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none"/>
          </a:ln>
        </p:spPr>
      </p:cxnSp>
      <p:pic>
        <p:nvPicPr>
          <p:cNvPr descr="negro.png" id="161" name="Shape 1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425" y="1868800"/>
            <a:ext cx="3230100" cy="206175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2" name="Shape 162"/>
          <p:cNvCxnSpPr/>
          <p:nvPr/>
        </p:nvCxnSpPr>
        <p:spPr>
          <a:xfrm>
            <a:off x="4022700" y="2899687"/>
            <a:ext cx="1011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pic>
        <p:nvPicPr>
          <p:cNvPr id="163" name="Shape 1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1425" y="1688412"/>
            <a:ext cx="3230100" cy="2422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Shape 164"/>
          <p:cNvPicPr preferRelativeResize="0"/>
          <p:nvPr/>
        </p:nvPicPr>
        <p:blipFill rotWithShape="1">
          <a:blip r:embed="rId5">
            <a:alphaModFix/>
          </a:blip>
          <a:srcRect b="11482" l="10936" r="10889" t="4021"/>
          <a:stretch/>
        </p:blipFill>
        <p:spPr>
          <a:xfrm>
            <a:off x="5300525" y="1681774"/>
            <a:ext cx="3230099" cy="2435814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Shape 16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 txBox="1"/>
          <p:nvPr/>
        </p:nvSpPr>
        <p:spPr>
          <a:xfrm>
            <a:off x="152400" y="152400"/>
            <a:ext cx="6710700" cy="9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GB" sz="2500">
                <a:solidFill>
                  <a:srgbClr val="351C75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Optional tasks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-GB" sz="1800">
                <a:solidFill>
                  <a:srgbClr val="351C75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Part I: Test with other images </a:t>
            </a:r>
          </a:p>
        </p:txBody>
      </p:sp>
      <p:cxnSp>
        <p:nvCxnSpPr>
          <p:cNvPr id="171" name="Shape 171"/>
          <p:cNvCxnSpPr/>
          <p:nvPr/>
        </p:nvCxnSpPr>
        <p:spPr>
          <a:xfrm>
            <a:off x="579900" y="1068600"/>
            <a:ext cx="7897500" cy="15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72" name="Shape 172"/>
          <p:cNvCxnSpPr/>
          <p:nvPr/>
        </p:nvCxnSpPr>
        <p:spPr>
          <a:xfrm>
            <a:off x="205650" y="3194825"/>
            <a:ext cx="8583000" cy="27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73" name="Shape 173"/>
          <p:cNvSpPr txBox="1"/>
          <p:nvPr/>
        </p:nvSpPr>
        <p:spPr>
          <a:xfrm>
            <a:off x="47475" y="1167962"/>
            <a:ext cx="908100" cy="4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-GB" sz="800"/>
              <a:t>BEFORE</a:t>
            </a:r>
          </a:p>
        </p:txBody>
      </p:sp>
      <p:sp>
        <p:nvSpPr>
          <p:cNvPr id="174" name="Shape 174"/>
          <p:cNvSpPr txBox="1"/>
          <p:nvPr/>
        </p:nvSpPr>
        <p:spPr>
          <a:xfrm>
            <a:off x="47475" y="3306646"/>
            <a:ext cx="9081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-GB" sz="800"/>
              <a:t>AFTER</a:t>
            </a:r>
          </a:p>
        </p:txBody>
      </p:sp>
      <p:pic>
        <p:nvPicPr>
          <p:cNvPr id="175" name="Shape 1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0300" y="1512137"/>
            <a:ext cx="1228199" cy="1228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Shape 1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92550" y="1512150"/>
            <a:ext cx="1250210" cy="12526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Shape 17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10422" y="1512162"/>
            <a:ext cx="1250199" cy="12526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Shape 17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74675" y="1500087"/>
            <a:ext cx="1250200" cy="125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Shape 17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856800" y="1512150"/>
            <a:ext cx="1250200" cy="125020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Shape 180"/>
          <p:cNvSpPr txBox="1"/>
          <p:nvPr/>
        </p:nvSpPr>
        <p:spPr>
          <a:xfrm>
            <a:off x="950300" y="1214500"/>
            <a:ext cx="1228200" cy="2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-GB" sz="800"/>
              <a:t>Art Gallery Image</a:t>
            </a:r>
          </a:p>
        </p:txBody>
      </p:sp>
      <p:sp>
        <p:nvSpPr>
          <p:cNvPr id="181" name="Shape 181"/>
          <p:cNvSpPr txBox="1"/>
          <p:nvPr/>
        </p:nvSpPr>
        <p:spPr>
          <a:xfrm>
            <a:off x="2421425" y="1214500"/>
            <a:ext cx="1228200" cy="2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-GB" sz="800"/>
              <a:t>40% </a:t>
            </a:r>
            <a:r>
              <a:rPr b="1" lang="en-GB" sz="800"/>
              <a:t>Information</a:t>
            </a:r>
          </a:p>
        </p:txBody>
      </p:sp>
      <p:sp>
        <p:nvSpPr>
          <p:cNvPr id="182" name="Shape 182"/>
          <p:cNvSpPr txBox="1"/>
          <p:nvPr/>
        </p:nvSpPr>
        <p:spPr>
          <a:xfrm>
            <a:off x="3892550" y="1214500"/>
            <a:ext cx="1228200" cy="2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Clr>
                <a:schemeClr val="dk1"/>
              </a:buClr>
              <a:buSzPct val="137500"/>
              <a:buFont typeface="Arial"/>
              <a:buNone/>
            </a:pPr>
            <a:r>
              <a:rPr b="1" lang="en-GB" sz="800">
                <a:solidFill>
                  <a:schemeClr val="dk1"/>
                </a:solidFill>
              </a:rPr>
              <a:t>25% Information</a:t>
            </a:r>
          </a:p>
        </p:txBody>
      </p:sp>
      <p:sp>
        <p:nvSpPr>
          <p:cNvPr id="183" name="Shape 183"/>
          <p:cNvSpPr txBox="1"/>
          <p:nvPr/>
        </p:nvSpPr>
        <p:spPr>
          <a:xfrm>
            <a:off x="5385675" y="1214500"/>
            <a:ext cx="1228200" cy="2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-GB" sz="800"/>
              <a:t>Scratched</a:t>
            </a:r>
            <a:r>
              <a:rPr b="1" lang="en-GB" sz="800"/>
              <a:t> Image</a:t>
            </a:r>
          </a:p>
        </p:txBody>
      </p:sp>
      <p:sp>
        <p:nvSpPr>
          <p:cNvPr id="184" name="Shape 184"/>
          <p:cNvSpPr txBox="1"/>
          <p:nvPr/>
        </p:nvSpPr>
        <p:spPr>
          <a:xfrm>
            <a:off x="6770150" y="1214500"/>
            <a:ext cx="1423500" cy="2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-GB" sz="800">
                <a:solidFill>
                  <a:schemeClr val="dk1"/>
                </a:solidFill>
              </a:rPr>
              <a:t> Extra Scratched </a:t>
            </a:r>
            <a:r>
              <a:rPr b="1" lang="en-GB" sz="800"/>
              <a:t>Image</a:t>
            </a:r>
          </a:p>
        </p:txBody>
      </p:sp>
      <p:pic>
        <p:nvPicPr>
          <p:cNvPr id="185" name="Shape 185"/>
          <p:cNvPicPr preferRelativeResize="0"/>
          <p:nvPr/>
        </p:nvPicPr>
        <p:blipFill rotWithShape="1">
          <a:blip r:embed="rId8">
            <a:alphaModFix/>
          </a:blip>
          <a:srcRect b="18226" l="18870" r="19462" t="6176"/>
          <a:stretch/>
        </p:blipFill>
        <p:spPr>
          <a:xfrm>
            <a:off x="950300" y="3701475"/>
            <a:ext cx="1228199" cy="12187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Shape 186"/>
          <p:cNvPicPr preferRelativeResize="0"/>
          <p:nvPr/>
        </p:nvPicPr>
        <p:blipFill rotWithShape="1">
          <a:blip r:embed="rId9">
            <a:alphaModFix/>
          </a:blip>
          <a:srcRect b="13491" l="14942" r="15166" t="4788"/>
          <a:stretch/>
        </p:blipFill>
        <p:spPr>
          <a:xfrm>
            <a:off x="2399425" y="3687674"/>
            <a:ext cx="1250199" cy="1246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Shape 187"/>
          <p:cNvPicPr preferRelativeResize="0"/>
          <p:nvPr/>
        </p:nvPicPr>
        <p:blipFill rotWithShape="1">
          <a:blip r:embed="rId10">
            <a:alphaModFix/>
          </a:blip>
          <a:srcRect b="13452" l="14953" r="15301" t="4473"/>
          <a:stretch/>
        </p:blipFill>
        <p:spPr>
          <a:xfrm>
            <a:off x="3870550" y="3694650"/>
            <a:ext cx="1228200" cy="1232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Shape 188"/>
          <p:cNvPicPr preferRelativeResize="0"/>
          <p:nvPr/>
        </p:nvPicPr>
        <p:blipFill rotWithShape="1">
          <a:blip r:embed="rId11">
            <a:alphaModFix/>
          </a:blip>
          <a:srcRect b="13397" l="14915" r="14992" t="4561"/>
          <a:stretch/>
        </p:blipFill>
        <p:spPr>
          <a:xfrm>
            <a:off x="5319675" y="3698774"/>
            <a:ext cx="1228200" cy="12241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Shape 189"/>
          <p:cNvPicPr preferRelativeResize="0"/>
          <p:nvPr/>
        </p:nvPicPr>
        <p:blipFill rotWithShape="1">
          <a:blip r:embed="rId12">
            <a:alphaModFix/>
          </a:blip>
          <a:srcRect b="13588" l="14951" r="15182" t="4652"/>
          <a:stretch/>
        </p:blipFill>
        <p:spPr>
          <a:xfrm>
            <a:off x="6768800" y="3698900"/>
            <a:ext cx="1228200" cy="1223885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Shape 19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